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1" r:id="rId7"/>
    <p:sldId id="267" r:id="rId8"/>
    <p:sldId id="265" r:id="rId9"/>
    <p:sldId id="262" r:id="rId10"/>
    <p:sldId id="263" r:id="rId11"/>
    <p:sldId id="264" r:id="rId12"/>
    <p:sldId id="260"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ine Beauge-De-La-Roque"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8" autoAdjust="0"/>
    <p:restoredTop sz="94660"/>
  </p:normalViewPr>
  <p:slideViewPr>
    <p:cSldViewPr>
      <p:cViewPr>
        <p:scale>
          <a:sx n="91" d="100"/>
          <a:sy n="91" d="100"/>
        </p:scale>
        <p:origin x="-116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28/05/2018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28/05/2018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28/05/2018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28/05/2018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28/05/2018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binctin@hot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08721"/>
            <a:ext cx="7772400" cy="1440159"/>
          </a:xfrm>
        </p:spPr>
        <p:txBody>
          <a:bodyPr/>
          <a:lstStyle/>
          <a:p>
            <a:r>
              <a:rPr lang="fr-FR" dirty="0" smtClean="0"/>
              <a:t>Gouvernance de la </a:t>
            </a:r>
            <a:r>
              <a:rPr lang="fr-FR" dirty="0" err="1" smtClean="0"/>
              <a:t>Blockchain</a:t>
            </a:r>
            <a:r>
              <a:rPr lang="fr-FR" dirty="0" smtClean="0"/>
              <a:t/>
            </a:r>
            <a:br>
              <a:rPr lang="fr-FR" dirty="0" smtClean="0"/>
            </a:br>
            <a:r>
              <a:rPr lang="fr-FR" dirty="0" err="1" smtClean="0"/>
              <a:t>Blockchain</a:t>
            </a:r>
            <a:r>
              <a:rPr lang="fr-FR" dirty="0" smtClean="0"/>
              <a:t> </a:t>
            </a:r>
            <a:r>
              <a:rPr lang="fr-FR" dirty="0" err="1" smtClean="0"/>
              <a:t>Governance</a:t>
            </a:r>
            <a:endParaRPr lang="fr-FR" dirty="0"/>
          </a:p>
        </p:txBody>
      </p:sp>
      <p:sp>
        <p:nvSpPr>
          <p:cNvPr id="3" name="Sous-titre 2"/>
          <p:cNvSpPr>
            <a:spLocks noGrp="1"/>
          </p:cNvSpPr>
          <p:nvPr>
            <p:ph type="subTitle" idx="1"/>
          </p:nvPr>
        </p:nvSpPr>
        <p:spPr>
          <a:xfrm>
            <a:off x="899592" y="3886200"/>
            <a:ext cx="7560840" cy="1752600"/>
          </a:xfrm>
        </p:spPr>
        <p:txBody>
          <a:bodyPr>
            <a:normAutofit/>
          </a:bodyPr>
          <a:lstStyle/>
          <a:p>
            <a:r>
              <a:rPr lang="fr-FR" dirty="0" smtClean="0">
                <a:solidFill>
                  <a:schemeClr val="tx1"/>
                </a:solidFill>
              </a:rPr>
              <a:t>Nicolas Binctin</a:t>
            </a:r>
          </a:p>
          <a:p>
            <a:r>
              <a:rPr lang="fr-FR" dirty="0" smtClean="0">
                <a:solidFill>
                  <a:schemeClr val="tx1"/>
                </a:solidFill>
              </a:rPr>
              <a:t>Professeur agrégé des Facultés de droit</a:t>
            </a:r>
          </a:p>
          <a:p>
            <a:r>
              <a:rPr lang="fr-FR" dirty="0" smtClean="0">
                <a:solidFill>
                  <a:schemeClr val="tx1"/>
                </a:solidFill>
              </a:rPr>
              <a:t>Université de Poitiers - CECOJI</a:t>
            </a:r>
            <a:endParaRPr lang="fr-FR" dirty="0">
              <a:solidFill>
                <a:schemeClr val="tx1"/>
              </a:solidFill>
            </a:endParaRPr>
          </a:p>
        </p:txBody>
      </p:sp>
    </p:spTree>
    <p:extLst>
      <p:ext uri="{BB962C8B-B14F-4D97-AF65-F5344CB8AC3E}">
        <p14:creationId xmlns:p14="http://schemas.microsoft.com/office/powerpoint/2010/main" val="155816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fontScale="90000"/>
          </a:bodyPr>
          <a:lstStyle/>
          <a:p>
            <a:r>
              <a:rPr lang="fr-FR" dirty="0" err="1" smtClean="0"/>
              <a:t>Blockchain</a:t>
            </a:r>
            <a:r>
              <a:rPr lang="fr-FR" dirty="0" smtClean="0"/>
              <a:t> fermée / </a:t>
            </a:r>
            <a:r>
              <a:rPr lang="fr-FR" dirty="0" err="1" smtClean="0"/>
              <a:t>Closed</a:t>
            </a:r>
            <a:r>
              <a:rPr lang="fr-FR" dirty="0" smtClean="0"/>
              <a:t> </a:t>
            </a:r>
            <a:r>
              <a:rPr lang="fr-FR" dirty="0" err="1" smtClean="0"/>
              <a:t>Blockchain</a:t>
            </a:r>
            <a:endParaRPr lang="fr-FR" dirty="0"/>
          </a:p>
        </p:txBody>
      </p:sp>
      <p:sp>
        <p:nvSpPr>
          <p:cNvPr id="3" name="Espace réservé du contenu 2"/>
          <p:cNvSpPr>
            <a:spLocks noGrp="1"/>
          </p:cNvSpPr>
          <p:nvPr>
            <p:ph idx="1"/>
          </p:nvPr>
        </p:nvSpPr>
        <p:spPr>
          <a:xfrm>
            <a:off x="107504" y="836712"/>
            <a:ext cx="8928992" cy="5832648"/>
          </a:xfrm>
        </p:spPr>
        <p:txBody>
          <a:bodyPr numCol="2">
            <a:normAutofit fontScale="85000" lnSpcReduction="20000"/>
          </a:bodyPr>
          <a:lstStyle/>
          <a:p>
            <a:r>
              <a:rPr lang="fr-FR" dirty="0" smtClean="0"/>
              <a:t>Solution contractuelle définie par les parties prenantes. Le droit de la </a:t>
            </a:r>
            <a:r>
              <a:rPr lang="fr-FR" dirty="0" err="1" smtClean="0"/>
              <a:t>blockchain</a:t>
            </a:r>
            <a:r>
              <a:rPr lang="fr-FR" dirty="0" smtClean="0"/>
              <a:t> est celui choisi par les parties au contrat.</a:t>
            </a:r>
          </a:p>
          <a:p>
            <a:r>
              <a:rPr lang="fr-FR" dirty="0" smtClean="0"/>
              <a:t>Elles s’accordent pour la création comme pour l’évolution de l’outil.</a:t>
            </a:r>
          </a:p>
          <a:p>
            <a:r>
              <a:rPr lang="fr-FR" dirty="0" smtClean="0"/>
              <a:t>Le modèle de gouvernance est purement contractuel, il peut s’inspirer soit d’un modèle contractuel, avec un mécanisme d’unanimité, soit d’un modèle sociétaire avec un mécanisme majoritaire. </a:t>
            </a:r>
          </a:p>
          <a:p>
            <a:endParaRPr lang="fr-FR" dirty="0" smtClean="0"/>
          </a:p>
          <a:p>
            <a:r>
              <a:rPr lang="en-US" dirty="0"/>
              <a:t>Contractual solution defined by the stakeholders. The right of the </a:t>
            </a:r>
            <a:r>
              <a:rPr lang="en-US" dirty="0" err="1"/>
              <a:t>blockchain</a:t>
            </a:r>
            <a:r>
              <a:rPr lang="en-US" dirty="0"/>
              <a:t> is the one chosen by the </a:t>
            </a:r>
            <a:r>
              <a:rPr lang="en-US" dirty="0" smtClean="0">
                <a:solidFill>
                  <a:srgbClr val="FF0000"/>
                </a:solidFill>
              </a:rPr>
              <a:t>contracting </a:t>
            </a:r>
            <a:r>
              <a:rPr lang="en-US" dirty="0" smtClean="0"/>
              <a:t>parties.</a:t>
            </a:r>
            <a:endParaRPr lang="en-US" dirty="0" smtClean="0"/>
          </a:p>
          <a:p>
            <a:r>
              <a:rPr lang="en-US" dirty="0"/>
              <a:t>They agree </a:t>
            </a:r>
            <a:r>
              <a:rPr lang="en-US" dirty="0" smtClean="0">
                <a:solidFill>
                  <a:srgbClr val="FF0000"/>
                </a:solidFill>
              </a:rPr>
              <a:t>on </a:t>
            </a:r>
            <a:r>
              <a:rPr lang="en-US" dirty="0" smtClean="0"/>
              <a:t>the </a:t>
            </a:r>
            <a:r>
              <a:rPr lang="en-US" dirty="0"/>
              <a:t>creation </a:t>
            </a:r>
            <a:r>
              <a:rPr lang="en-US" dirty="0" smtClean="0">
                <a:solidFill>
                  <a:srgbClr val="FF0000"/>
                </a:solidFill>
              </a:rPr>
              <a:t>and also on </a:t>
            </a:r>
            <a:r>
              <a:rPr lang="en-US" dirty="0" smtClean="0"/>
              <a:t>the </a:t>
            </a:r>
            <a:r>
              <a:rPr lang="en-US" dirty="0"/>
              <a:t>evolution of the tool</a:t>
            </a:r>
            <a:r>
              <a:rPr lang="en-US" dirty="0" smtClean="0"/>
              <a:t>.</a:t>
            </a:r>
          </a:p>
          <a:p>
            <a:r>
              <a:rPr lang="en-US" dirty="0"/>
              <a:t>The governance model is purely contractual; it can be based either on a contractual model, with a unanimity mechanism, or on a corporate model with a majority mechanism.</a:t>
            </a:r>
            <a:endParaRPr lang="en-US" dirty="0" smtClean="0"/>
          </a:p>
          <a:p>
            <a:endParaRPr lang="fr-FR" dirty="0"/>
          </a:p>
        </p:txBody>
      </p:sp>
    </p:spTree>
    <p:extLst>
      <p:ext uri="{BB962C8B-B14F-4D97-AF65-F5344CB8AC3E}">
        <p14:creationId xmlns:p14="http://schemas.microsoft.com/office/powerpoint/2010/main" val="11439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fontScale="90000"/>
          </a:bodyPr>
          <a:lstStyle/>
          <a:p>
            <a:r>
              <a:rPr lang="fr-FR" dirty="0" err="1" smtClean="0"/>
              <a:t>Blockchain</a:t>
            </a:r>
            <a:r>
              <a:rPr lang="fr-FR" dirty="0" smtClean="0"/>
              <a:t> ouverte / Open </a:t>
            </a:r>
            <a:r>
              <a:rPr lang="fr-FR" dirty="0" err="1" smtClean="0"/>
              <a:t>Blockchain</a:t>
            </a:r>
            <a:endParaRPr lang="fr-FR" dirty="0"/>
          </a:p>
        </p:txBody>
      </p:sp>
      <p:sp>
        <p:nvSpPr>
          <p:cNvPr id="3" name="Espace réservé du contenu 2"/>
          <p:cNvSpPr>
            <a:spLocks noGrp="1"/>
          </p:cNvSpPr>
          <p:nvPr>
            <p:ph idx="1"/>
          </p:nvPr>
        </p:nvSpPr>
        <p:spPr>
          <a:xfrm>
            <a:off x="179512" y="980728"/>
            <a:ext cx="8784976" cy="5688632"/>
          </a:xfrm>
        </p:spPr>
        <p:txBody>
          <a:bodyPr numCol="2">
            <a:normAutofit fontScale="70000" lnSpcReduction="20000"/>
          </a:bodyPr>
          <a:lstStyle/>
          <a:p>
            <a:r>
              <a:rPr lang="fr-FR" dirty="0" err="1" smtClean="0"/>
              <a:t>Blockchain</a:t>
            </a:r>
            <a:r>
              <a:rPr lang="fr-FR" dirty="0" smtClean="0"/>
              <a:t> proposée par un opérateur à tout le public. </a:t>
            </a:r>
          </a:p>
          <a:p>
            <a:r>
              <a:rPr lang="fr-FR" dirty="0" smtClean="0"/>
              <a:t>En tant qu’offre commerciale, celui qui commercialise la </a:t>
            </a:r>
            <a:r>
              <a:rPr lang="fr-FR" dirty="0" err="1" smtClean="0"/>
              <a:t>blockchain</a:t>
            </a:r>
            <a:r>
              <a:rPr lang="fr-FR" dirty="0" smtClean="0"/>
              <a:t> en fait ce qu’il souhaite… Mais la </a:t>
            </a:r>
            <a:r>
              <a:rPr lang="fr-FR" dirty="0" err="1" smtClean="0"/>
              <a:t>blockchain</a:t>
            </a:r>
            <a:r>
              <a:rPr lang="fr-FR" dirty="0" smtClean="0"/>
              <a:t> peut être le support d’activités multiples et son évolution peut nuire ces activités. </a:t>
            </a:r>
          </a:p>
          <a:p>
            <a:r>
              <a:rPr lang="fr-FR" dirty="0" smtClean="0"/>
              <a:t>Le droit de la </a:t>
            </a:r>
            <a:r>
              <a:rPr lang="fr-FR" dirty="0" err="1" smtClean="0"/>
              <a:t>blockchain</a:t>
            </a:r>
            <a:r>
              <a:rPr lang="fr-FR" dirty="0" smtClean="0"/>
              <a:t> est celui choisi par l’exploitant. Quelle est l’opposabilité de ce choix?</a:t>
            </a:r>
          </a:p>
          <a:p>
            <a:r>
              <a:rPr lang="fr-FR" dirty="0" smtClean="0"/>
              <a:t>La </a:t>
            </a:r>
            <a:r>
              <a:rPr lang="fr-FR" dirty="0" err="1" smtClean="0"/>
              <a:t>blockchain</a:t>
            </a:r>
            <a:r>
              <a:rPr lang="fr-FR" dirty="0" smtClean="0"/>
              <a:t> ouverte devrait intégrer les intérêts des usagers dans sa gouvernance. </a:t>
            </a:r>
          </a:p>
          <a:p>
            <a:r>
              <a:rPr lang="fr-FR" dirty="0" smtClean="0"/>
              <a:t>Quels modèles? Théorie des communs, modèle du logiciel libre, modèle des noms de domaine.</a:t>
            </a:r>
          </a:p>
          <a:p>
            <a:endParaRPr lang="fr-FR" dirty="0"/>
          </a:p>
          <a:p>
            <a:endParaRPr lang="fr-FR" dirty="0" smtClean="0"/>
          </a:p>
          <a:p>
            <a:r>
              <a:rPr lang="en-US" dirty="0" err="1"/>
              <a:t>Blockchain</a:t>
            </a:r>
            <a:r>
              <a:rPr lang="en-US" dirty="0"/>
              <a:t> proposed by an operator to all the public</a:t>
            </a:r>
            <a:r>
              <a:rPr lang="en-US" dirty="0" smtClean="0"/>
              <a:t>.</a:t>
            </a:r>
          </a:p>
          <a:p>
            <a:r>
              <a:rPr lang="en-US" dirty="0"/>
              <a:t>As a commercial </a:t>
            </a:r>
            <a:r>
              <a:rPr lang="en-US" dirty="0" smtClean="0"/>
              <a:t>offer, </a:t>
            </a:r>
            <a:r>
              <a:rPr lang="en-US" dirty="0"/>
              <a:t>the marketer of the </a:t>
            </a:r>
            <a:r>
              <a:rPr lang="en-US" dirty="0" err="1"/>
              <a:t>blockchain</a:t>
            </a:r>
            <a:r>
              <a:rPr lang="en-US" dirty="0"/>
              <a:t> does what </a:t>
            </a:r>
            <a:r>
              <a:rPr lang="en-US" dirty="0" smtClean="0"/>
              <a:t>he / she </a:t>
            </a:r>
            <a:r>
              <a:rPr lang="en-US" dirty="0"/>
              <a:t>wants ... But the </a:t>
            </a:r>
            <a:r>
              <a:rPr lang="en-US" dirty="0" err="1"/>
              <a:t>blockchain</a:t>
            </a:r>
            <a:r>
              <a:rPr lang="en-US" dirty="0"/>
              <a:t> can be the medium of multiple activities and its evolution can harm these activities</a:t>
            </a:r>
            <a:r>
              <a:rPr lang="en-US" dirty="0" smtClean="0"/>
              <a:t>.</a:t>
            </a:r>
          </a:p>
          <a:p>
            <a:r>
              <a:rPr lang="en-US" dirty="0"/>
              <a:t>The right of the </a:t>
            </a:r>
            <a:r>
              <a:rPr lang="en-US" dirty="0" err="1"/>
              <a:t>blockchain</a:t>
            </a:r>
            <a:r>
              <a:rPr lang="en-US" dirty="0"/>
              <a:t> is the one chosen by the operator. What is the opposability of this choice</a:t>
            </a:r>
            <a:r>
              <a:rPr lang="en-US" dirty="0" smtClean="0"/>
              <a:t>?</a:t>
            </a:r>
          </a:p>
          <a:p>
            <a:r>
              <a:rPr lang="en-US" dirty="0"/>
              <a:t>The open </a:t>
            </a:r>
            <a:r>
              <a:rPr lang="en-US" dirty="0" err="1"/>
              <a:t>blockchain</a:t>
            </a:r>
            <a:r>
              <a:rPr lang="en-US" dirty="0"/>
              <a:t> should integrate the interests of users in its governance</a:t>
            </a:r>
            <a:r>
              <a:rPr lang="en-US" dirty="0" smtClean="0"/>
              <a:t>.</a:t>
            </a:r>
          </a:p>
          <a:p>
            <a:r>
              <a:rPr lang="en-US" dirty="0"/>
              <a:t>Which models? Common theory, free software model, domain name model.</a:t>
            </a:r>
            <a:endParaRPr lang="fr-FR" dirty="0"/>
          </a:p>
        </p:txBody>
      </p:sp>
    </p:spTree>
    <p:extLst>
      <p:ext uri="{BB962C8B-B14F-4D97-AF65-F5344CB8AC3E}">
        <p14:creationId xmlns:p14="http://schemas.microsoft.com/office/powerpoint/2010/main" val="3837143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dirty="0" err="1" smtClean="0"/>
              <a:t>Blockchain</a:t>
            </a:r>
            <a:r>
              <a:rPr lang="fr-FR" dirty="0" smtClean="0"/>
              <a:t> hybride / </a:t>
            </a:r>
            <a:r>
              <a:rPr lang="fr-FR" dirty="0" err="1" smtClean="0"/>
              <a:t>Hybrid</a:t>
            </a:r>
            <a:r>
              <a:rPr lang="fr-FR" dirty="0" smtClean="0"/>
              <a:t> </a:t>
            </a:r>
            <a:r>
              <a:rPr lang="fr-FR" dirty="0" err="1" smtClean="0"/>
              <a:t>Blockchain</a:t>
            </a:r>
            <a:endParaRPr lang="fr-FR" dirty="0"/>
          </a:p>
        </p:txBody>
      </p:sp>
      <p:sp>
        <p:nvSpPr>
          <p:cNvPr id="3" name="Espace réservé du contenu 2"/>
          <p:cNvSpPr>
            <a:spLocks noGrp="1"/>
          </p:cNvSpPr>
          <p:nvPr>
            <p:ph idx="1"/>
          </p:nvPr>
        </p:nvSpPr>
        <p:spPr>
          <a:xfrm>
            <a:off x="107504" y="1052736"/>
            <a:ext cx="8928992" cy="5688632"/>
          </a:xfrm>
        </p:spPr>
        <p:txBody>
          <a:bodyPr numCol="2">
            <a:normAutofit lnSpcReduction="10000"/>
          </a:bodyPr>
          <a:lstStyle/>
          <a:p>
            <a:r>
              <a:rPr lang="fr-FR" dirty="0" smtClean="0"/>
              <a:t>La </a:t>
            </a:r>
            <a:r>
              <a:rPr lang="fr-FR" dirty="0" err="1" smtClean="0"/>
              <a:t>blockchain</a:t>
            </a:r>
            <a:r>
              <a:rPr lang="fr-FR" dirty="0" smtClean="0"/>
              <a:t> hybride permet à une </a:t>
            </a:r>
            <a:r>
              <a:rPr lang="fr-FR" dirty="0" err="1" smtClean="0"/>
              <a:t>blockhain</a:t>
            </a:r>
            <a:r>
              <a:rPr lang="fr-FR" dirty="0" smtClean="0"/>
              <a:t> privée de s’encrer dans une </a:t>
            </a:r>
            <a:r>
              <a:rPr lang="fr-FR" dirty="0" err="1" smtClean="0"/>
              <a:t>blockchain</a:t>
            </a:r>
            <a:r>
              <a:rPr lang="fr-FR" dirty="0" smtClean="0"/>
              <a:t> publique.</a:t>
            </a:r>
          </a:p>
          <a:p>
            <a:r>
              <a:rPr lang="fr-FR" dirty="0" smtClean="0"/>
              <a:t>L’enjeu est alors la compatibilité des gouvernances car l’évolution de la </a:t>
            </a:r>
            <a:r>
              <a:rPr lang="fr-FR" dirty="0" err="1" smtClean="0"/>
              <a:t>blockchain</a:t>
            </a:r>
            <a:r>
              <a:rPr lang="fr-FR" dirty="0" smtClean="0"/>
              <a:t> publique peut avoir des effets sur la </a:t>
            </a:r>
            <a:r>
              <a:rPr lang="fr-FR" dirty="0" err="1" smtClean="0"/>
              <a:t>blockchain</a:t>
            </a:r>
            <a:r>
              <a:rPr lang="fr-FR" dirty="0" smtClean="0"/>
              <a:t> privée.</a:t>
            </a:r>
          </a:p>
          <a:p>
            <a:r>
              <a:rPr lang="en-US" dirty="0"/>
              <a:t>H</a:t>
            </a:r>
            <a:r>
              <a:rPr lang="en-US" dirty="0" smtClean="0"/>
              <a:t>ybrid </a:t>
            </a:r>
            <a:r>
              <a:rPr lang="en-US" dirty="0" err="1"/>
              <a:t>blockchain</a:t>
            </a:r>
            <a:r>
              <a:rPr lang="en-US" dirty="0"/>
              <a:t> allows a private </a:t>
            </a:r>
            <a:r>
              <a:rPr lang="en-US" dirty="0" err="1"/>
              <a:t>blockhain</a:t>
            </a:r>
            <a:r>
              <a:rPr lang="en-US" dirty="0"/>
              <a:t> to become part of a public </a:t>
            </a:r>
            <a:r>
              <a:rPr lang="en-US" dirty="0" err="1" smtClean="0"/>
              <a:t>blockchain</a:t>
            </a:r>
            <a:r>
              <a:rPr lang="fr-FR" dirty="0" smtClean="0"/>
              <a:t>.</a:t>
            </a:r>
          </a:p>
          <a:p>
            <a:r>
              <a:rPr lang="en-US" dirty="0" smtClean="0">
                <a:solidFill>
                  <a:srgbClr val="FF0000"/>
                </a:solidFill>
              </a:rPr>
              <a:t>What is at</a:t>
            </a:r>
            <a:r>
              <a:rPr lang="en-US" dirty="0" smtClean="0"/>
              <a:t> </a:t>
            </a:r>
            <a:r>
              <a:rPr lang="en-US" dirty="0"/>
              <a:t>stake is then the compatibility of the governances because the evolution of the public </a:t>
            </a:r>
            <a:r>
              <a:rPr lang="en-US" dirty="0" err="1"/>
              <a:t>blockchain</a:t>
            </a:r>
            <a:r>
              <a:rPr lang="en-US" dirty="0"/>
              <a:t> can have effects on the private </a:t>
            </a:r>
            <a:r>
              <a:rPr lang="en-US" dirty="0" err="1"/>
              <a:t>blockchain</a:t>
            </a:r>
            <a:r>
              <a:rPr lang="en-US" dirty="0"/>
              <a:t>.</a:t>
            </a:r>
            <a:endParaRPr lang="fr-FR" dirty="0"/>
          </a:p>
        </p:txBody>
      </p:sp>
    </p:spTree>
    <p:extLst>
      <p:ext uri="{BB962C8B-B14F-4D97-AF65-F5344CB8AC3E}">
        <p14:creationId xmlns:p14="http://schemas.microsoft.com/office/powerpoint/2010/main" val="277949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02234"/>
          </a:xfrm>
        </p:spPr>
        <p:txBody>
          <a:bodyPr/>
          <a:lstStyle/>
          <a:p>
            <a:r>
              <a:rPr lang="fr-FR" dirty="0" err="1" smtClean="0"/>
              <a:t>Thank</a:t>
            </a:r>
            <a:r>
              <a:rPr lang="fr-FR" dirty="0" smtClean="0"/>
              <a:t> </a:t>
            </a:r>
            <a:r>
              <a:rPr lang="fr-FR" dirty="0" err="1" smtClean="0"/>
              <a:t>you</a:t>
            </a:r>
            <a:endParaRPr lang="fr-FR" dirty="0"/>
          </a:p>
        </p:txBody>
      </p:sp>
      <p:sp>
        <p:nvSpPr>
          <p:cNvPr id="3" name="Espace réservé du contenu 2"/>
          <p:cNvSpPr>
            <a:spLocks noGrp="1"/>
          </p:cNvSpPr>
          <p:nvPr>
            <p:ph idx="1"/>
          </p:nvPr>
        </p:nvSpPr>
        <p:spPr>
          <a:xfrm>
            <a:off x="457200" y="3645024"/>
            <a:ext cx="8229600" cy="2481139"/>
          </a:xfrm>
        </p:spPr>
        <p:txBody>
          <a:bodyPr>
            <a:normAutofit fontScale="92500" lnSpcReduction="10000"/>
          </a:bodyPr>
          <a:lstStyle/>
          <a:p>
            <a:pPr algn="ctr"/>
            <a:r>
              <a:rPr lang="fr-FR" dirty="0"/>
              <a:t>N. Binctin, Droit de la propriété intellectuelle, </a:t>
            </a:r>
            <a:r>
              <a:rPr lang="fr-FR" dirty="0" smtClean="0"/>
              <a:t>5</a:t>
            </a:r>
            <a:r>
              <a:rPr lang="fr-FR" baseline="30000" dirty="0" smtClean="0"/>
              <a:t>ème</a:t>
            </a:r>
            <a:r>
              <a:rPr lang="fr-FR" dirty="0" smtClean="0"/>
              <a:t> </a:t>
            </a:r>
            <a:r>
              <a:rPr lang="fr-FR" dirty="0"/>
              <a:t>éd. LGDJ </a:t>
            </a:r>
            <a:r>
              <a:rPr lang="fr-FR" dirty="0" smtClean="0"/>
              <a:t>2018, </a:t>
            </a:r>
            <a:r>
              <a:rPr lang="fr-FR" dirty="0"/>
              <a:t>coll. Manuel</a:t>
            </a:r>
          </a:p>
          <a:p>
            <a:pPr algn="ctr"/>
            <a:r>
              <a:rPr lang="fr-FR" dirty="0"/>
              <a:t>N. Binctin, Stratégie d’entreprise et propriété intellectuelle, LGDJ 2015, coll. Droit des affaires. </a:t>
            </a:r>
            <a:endParaRPr lang="fr-FR" dirty="0" smtClean="0"/>
          </a:p>
          <a:p>
            <a:pPr algn="ctr"/>
            <a:r>
              <a:rPr lang="fr-FR" dirty="0" smtClean="0">
                <a:hlinkClick r:id="rId2"/>
              </a:rPr>
              <a:t>binctin@hotmail.com</a:t>
            </a:r>
            <a:r>
              <a:rPr lang="fr-FR" dirty="0" smtClean="0"/>
              <a:t> </a:t>
            </a:r>
            <a:endParaRPr lang="fr-FR" dirty="0"/>
          </a:p>
          <a:p>
            <a:endParaRPr lang="fr-FR" dirty="0"/>
          </a:p>
        </p:txBody>
      </p:sp>
    </p:spTree>
    <p:extLst>
      <p:ext uri="{BB962C8B-B14F-4D97-AF65-F5344CB8AC3E}">
        <p14:creationId xmlns:p14="http://schemas.microsoft.com/office/powerpoint/2010/main" val="298434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Gouvernance / </a:t>
            </a:r>
            <a:r>
              <a:rPr lang="fr-FR" dirty="0" err="1" smtClean="0"/>
              <a:t>Governance</a:t>
            </a:r>
            <a:endParaRPr lang="fr-FR" dirty="0"/>
          </a:p>
        </p:txBody>
      </p:sp>
      <p:sp>
        <p:nvSpPr>
          <p:cNvPr id="3" name="Espace réservé du contenu 2"/>
          <p:cNvSpPr>
            <a:spLocks noGrp="1"/>
          </p:cNvSpPr>
          <p:nvPr>
            <p:ph idx="1"/>
          </p:nvPr>
        </p:nvSpPr>
        <p:spPr/>
        <p:txBody>
          <a:bodyPr numCol="2">
            <a:noAutofit/>
          </a:bodyPr>
          <a:lstStyle/>
          <a:p>
            <a:r>
              <a:rPr lang="fr-FR" dirty="0" smtClean="0"/>
              <a:t>Le </a:t>
            </a:r>
            <a:r>
              <a:rPr lang="fr-FR" dirty="0"/>
              <a:t>terme de </a:t>
            </a:r>
            <a:r>
              <a:rPr lang="fr-FR" dirty="0" smtClean="0"/>
              <a:t>« gouvernance »  est né </a:t>
            </a:r>
            <a:r>
              <a:rPr lang="fr-FR" dirty="0"/>
              <a:t>au XIIIème siècle, </a:t>
            </a:r>
            <a:r>
              <a:rPr lang="fr-FR" dirty="0" smtClean="0"/>
              <a:t>il s'appliquait </a:t>
            </a:r>
            <a:r>
              <a:rPr lang="fr-FR" dirty="0"/>
              <a:t>aux bailliages de l'Artois et de la Flandre. </a:t>
            </a:r>
            <a:endParaRPr lang="fr-FR" dirty="0" smtClean="0"/>
          </a:p>
          <a:p>
            <a:r>
              <a:rPr lang="fr-FR" dirty="0" smtClean="0"/>
              <a:t>Il </a:t>
            </a:r>
            <a:r>
              <a:rPr lang="fr-FR" dirty="0"/>
              <a:t>nous revient par l'anglais "</a:t>
            </a:r>
            <a:r>
              <a:rPr lang="fr-FR" dirty="0" err="1"/>
              <a:t>governance</a:t>
            </a:r>
            <a:r>
              <a:rPr lang="fr-FR" dirty="0"/>
              <a:t>" au cours des années </a:t>
            </a:r>
            <a:r>
              <a:rPr lang="fr-FR" dirty="0" smtClean="0"/>
              <a:t>90.</a:t>
            </a:r>
          </a:p>
          <a:p>
            <a:r>
              <a:rPr lang="en-US" dirty="0"/>
              <a:t>The term "governance" </a:t>
            </a:r>
            <a:r>
              <a:rPr lang="en-US" dirty="0" smtClean="0">
                <a:solidFill>
                  <a:srgbClr val="FF0000"/>
                </a:solidFill>
              </a:rPr>
              <a:t>appeared</a:t>
            </a:r>
            <a:r>
              <a:rPr lang="en-US" dirty="0" smtClean="0"/>
              <a:t> </a:t>
            </a:r>
            <a:r>
              <a:rPr lang="en-US" dirty="0"/>
              <a:t>in the 13th century, it applied to the bailiwicks of </a:t>
            </a:r>
            <a:r>
              <a:rPr lang="en-US" dirty="0" smtClean="0"/>
              <a:t>the </a:t>
            </a:r>
            <a:r>
              <a:rPr lang="en-US" dirty="0" smtClean="0">
                <a:solidFill>
                  <a:srgbClr val="FF0000"/>
                </a:solidFill>
              </a:rPr>
              <a:t>land of </a:t>
            </a:r>
            <a:r>
              <a:rPr lang="en-US" dirty="0" smtClean="0"/>
              <a:t>Artois </a:t>
            </a:r>
            <a:r>
              <a:rPr lang="en-US" dirty="0"/>
              <a:t>and Flanders</a:t>
            </a:r>
            <a:r>
              <a:rPr lang="en-US" dirty="0" smtClean="0"/>
              <a:t>.</a:t>
            </a:r>
          </a:p>
          <a:p>
            <a:r>
              <a:rPr lang="en-US" dirty="0"/>
              <a:t>It </a:t>
            </a:r>
            <a:r>
              <a:rPr lang="en-US" dirty="0" smtClean="0">
                <a:solidFill>
                  <a:srgbClr val="FF0000"/>
                </a:solidFill>
              </a:rPr>
              <a:t>came back to </a:t>
            </a:r>
            <a:r>
              <a:rPr lang="en-US" dirty="0" smtClean="0"/>
              <a:t>France </a:t>
            </a:r>
            <a:r>
              <a:rPr lang="en-US" dirty="0" smtClean="0">
                <a:solidFill>
                  <a:srgbClr val="FF0000"/>
                </a:solidFill>
              </a:rPr>
              <a:t>via</a:t>
            </a:r>
            <a:r>
              <a:rPr lang="en-US" dirty="0" smtClean="0"/>
              <a:t> </a:t>
            </a:r>
            <a:r>
              <a:rPr lang="en-US" dirty="0"/>
              <a:t>the English "governance" </a:t>
            </a:r>
            <a:r>
              <a:rPr lang="en-US" dirty="0" smtClean="0">
                <a:solidFill>
                  <a:srgbClr val="FF0000"/>
                </a:solidFill>
              </a:rPr>
              <a:t>in</a:t>
            </a:r>
            <a:r>
              <a:rPr lang="en-US" dirty="0" smtClean="0"/>
              <a:t> </a:t>
            </a:r>
            <a:r>
              <a:rPr lang="en-US" dirty="0"/>
              <a:t>the </a:t>
            </a:r>
            <a:r>
              <a:rPr lang="en-US" dirty="0" smtClean="0"/>
              <a:t>90s</a:t>
            </a:r>
            <a:r>
              <a:rPr lang="en-US" dirty="0"/>
              <a:t>.</a:t>
            </a:r>
            <a:endParaRPr lang="fr-FR" dirty="0"/>
          </a:p>
        </p:txBody>
      </p:sp>
    </p:spTree>
    <p:extLst>
      <p:ext uri="{BB962C8B-B14F-4D97-AF65-F5344CB8AC3E}">
        <p14:creationId xmlns:p14="http://schemas.microsoft.com/office/powerpoint/2010/main" val="121287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Notion de gouvernance / Notion of </a:t>
            </a:r>
            <a:r>
              <a:rPr lang="fr-FR" sz="3200" dirty="0" err="1" smtClean="0"/>
              <a:t>governance</a:t>
            </a:r>
            <a:endParaRPr lang="fr-FR" sz="3200" dirty="0"/>
          </a:p>
        </p:txBody>
      </p:sp>
      <p:sp>
        <p:nvSpPr>
          <p:cNvPr id="3" name="Espace réservé du contenu 2"/>
          <p:cNvSpPr>
            <a:spLocks noGrp="1"/>
          </p:cNvSpPr>
          <p:nvPr>
            <p:ph idx="1"/>
          </p:nvPr>
        </p:nvSpPr>
        <p:spPr>
          <a:xfrm>
            <a:off x="179512" y="1340768"/>
            <a:ext cx="8712968" cy="5184576"/>
          </a:xfrm>
        </p:spPr>
        <p:txBody>
          <a:bodyPr numCol="2">
            <a:normAutofit fontScale="47500" lnSpcReduction="20000"/>
          </a:bodyPr>
          <a:lstStyle/>
          <a:p>
            <a:r>
              <a:rPr lang="fr-FR" sz="5100" dirty="0"/>
              <a:t>La gouvernance est la mise en œuvre d'un ensemble de dispositifs (règles, normes, protocoles, conventions, contrats...) pour assurer une meilleure coordination des parties prenantes d'une organisation, chacune détenant une parcelle de pouvoir, afin de prendre des décisions consensuelles et de lancer des actions concertées.</a:t>
            </a:r>
          </a:p>
          <a:p>
            <a:r>
              <a:rPr lang="fr-FR" sz="5100" dirty="0"/>
              <a:t>La gouvernance vise les procédures de coordination des acteurs et les modes de prise de décision dans des systèmes d’action collective</a:t>
            </a:r>
            <a:r>
              <a:rPr lang="fr-FR" sz="5100" dirty="0" smtClean="0"/>
              <a:t>.</a:t>
            </a:r>
          </a:p>
          <a:p>
            <a:r>
              <a:rPr lang="en-US" sz="5100" dirty="0"/>
              <a:t>Governance is the implementation of a set of devices (rules, standards, protocols, agreements, contracts ...) to ensure better coordination </a:t>
            </a:r>
            <a:r>
              <a:rPr lang="en-US" sz="5100" dirty="0" smtClean="0">
                <a:solidFill>
                  <a:srgbClr val="FF0000"/>
                </a:solidFill>
              </a:rPr>
              <a:t>amongst</a:t>
            </a:r>
            <a:r>
              <a:rPr lang="en-US" sz="5100" dirty="0" smtClean="0"/>
              <a:t> </a:t>
            </a:r>
            <a:r>
              <a:rPr lang="en-US" sz="5100" dirty="0"/>
              <a:t>the stakeholders of an organization, </a:t>
            </a:r>
            <a:r>
              <a:rPr lang="en-US" sz="5100" dirty="0" smtClean="0"/>
              <a:t>each</a:t>
            </a:r>
            <a:r>
              <a:rPr lang="en-US" sz="5100" dirty="0" smtClean="0">
                <a:solidFill>
                  <a:srgbClr val="FF0000"/>
                </a:solidFill>
              </a:rPr>
              <a:t> of them</a:t>
            </a:r>
            <a:r>
              <a:rPr lang="en-US" sz="5100" dirty="0" smtClean="0"/>
              <a:t> </a:t>
            </a:r>
            <a:r>
              <a:rPr lang="en-US" sz="5100" dirty="0"/>
              <a:t>holding a </a:t>
            </a:r>
            <a:r>
              <a:rPr lang="en-US" sz="5100" dirty="0" smtClean="0"/>
              <a:t>p</a:t>
            </a:r>
            <a:r>
              <a:rPr lang="en-US" sz="5100" dirty="0" smtClean="0">
                <a:solidFill>
                  <a:srgbClr val="FF0000"/>
                </a:solidFill>
              </a:rPr>
              <a:t>art</a:t>
            </a:r>
            <a:r>
              <a:rPr lang="en-US" sz="5100" dirty="0" smtClean="0"/>
              <a:t> </a:t>
            </a:r>
            <a:r>
              <a:rPr lang="en-US" sz="5100" dirty="0"/>
              <a:t>of power, in order to take consensual decisions and to launch concerted actions</a:t>
            </a:r>
            <a:r>
              <a:rPr lang="en-US" sz="5100" dirty="0" smtClean="0"/>
              <a:t>.</a:t>
            </a:r>
          </a:p>
          <a:p>
            <a:r>
              <a:rPr lang="en-US" sz="5100" dirty="0"/>
              <a:t>Governance is about stakeholder coordination procedures and decision-making processes in collective action systems.</a:t>
            </a:r>
            <a:endParaRPr lang="fr-FR" sz="5100" dirty="0"/>
          </a:p>
          <a:p>
            <a:endParaRPr lang="fr-FR" dirty="0"/>
          </a:p>
        </p:txBody>
      </p:sp>
    </p:spTree>
    <p:extLst>
      <p:ext uri="{BB962C8B-B14F-4D97-AF65-F5344CB8AC3E}">
        <p14:creationId xmlns:p14="http://schemas.microsoft.com/office/powerpoint/2010/main" val="279960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504056"/>
          </a:xfrm>
        </p:spPr>
        <p:txBody>
          <a:bodyPr>
            <a:noAutofit/>
          </a:bodyPr>
          <a:lstStyle/>
          <a:p>
            <a:r>
              <a:rPr lang="fr-FR" sz="2800" dirty="0" smtClean="0"/>
              <a:t>Gouvernance et centralisme / </a:t>
            </a:r>
            <a:r>
              <a:rPr lang="fr-FR" sz="2800" dirty="0" err="1" smtClean="0"/>
              <a:t>Governance</a:t>
            </a:r>
            <a:r>
              <a:rPr lang="fr-FR" sz="2800" dirty="0" smtClean="0"/>
              <a:t> and </a:t>
            </a:r>
            <a:r>
              <a:rPr lang="fr-FR" sz="2800" dirty="0" err="1" smtClean="0"/>
              <a:t>centralism</a:t>
            </a:r>
            <a:endParaRPr lang="fr-FR" sz="2800" dirty="0"/>
          </a:p>
        </p:txBody>
      </p:sp>
      <p:sp>
        <p:nvSpPr>
          <p:cNvPr id="3" name="Espace réservé du contenu 2"/>
          <p:cNvSpPr>
            <a:spLocks noGrp="1"/>
          </p:cNvSpPr>
          <p:nvPr>
            <p:ph idx="1"/>
          </p:nvPr>
        </p:nvSpPr>
        <p:spPr>
          <a:xfrm>
            <a:off x="251520" y="836712"/>
            <a:ext cx="8712968" cy="5832648"/>
          </a:xfrm>
        </p:spPr>
        <p:txBody>
          <a:bodyPr numCol="2">
            <a:normAutofit fontScale="85000" lnSpcReduction="20000"/>
          </a:bodyPr>
          <a:lstStyle/>
          <a:p>
            <a:r>
              <a:rPr lang="fr-FR" dirty="0" smtClean="0"/>
              <a:t>La gouvernance conduit à rechercher l’organisation la plus efficiente. Si elle n’écarte pas automatiquement le centralisme, elle tend à contester ce modèle. </a:t>
            </a:r>
          </a:p>
          <a:p>
            <a:r>
              <a:rPr lang="fr-FR" dirty="0" smtClean="0"/>
              <a:t>Elle tend à démontrer qu’il faut remplacer une approche pyramidale par une approche </a:t>
            </a:r>
            <a:r>
              <a:rPr lang="fr-FR" dirty="0" err="1" smtClean="0"/>
              <a:t>pluricentrale</a:t>
            </a:r>
            <a:r>
              <a:rPr lang="fr-FR" dirty="0" smtClean="0"/>
              <a:t>. </a:t>
            </a:r>
          </a:p>
          <a:p>
            <a:r>
              <a:rPr lang="fr-FR" dirty="0" smtClean="0"/>
              <a:t>La gouvernance porte une approche contractuelle des organisations, favorisant l’ordre privé contre le centralisme légal. </a:t>
            </a:r>
            <a:endParaRPr lang="en-US" dirty="0"/>
          </a:p>
          <a:p>
            <a:r>
              <a:rPr lang="en-US" dirty="0"/>
              <a:t>Governance leads to </a:t>
            </a:r>
            <a:r>
              <a:rPr lang="en-US" dirty="0" smtClean="0">
                <a:solidFill>
                  <a:srgbClr val="FF0000"/>
                </a:solidFill>
              </a:rPr>
              <a:t>search for </a:t>
            </a:r>
            <a:r>
              <a:rPr lang="en-US" dirty="0"/>
              <a:t>the most efficient organization. If it </a:t>
            </a:r>
            <a:r>
              <a:rPr lang="en-US" dirty="0" smtClean="0"/>
              <a:t>doesn’t </a:t>
            </a:r>
            <a:r>
              <a:rPr lang="en-US" dirty="0"/>
              <a:t>automatically rule out centralism, it tends to challenge this model</a:t>
            </a:r>
            <a:r>
              <a:rPr lang="en-US" dirty="0" smtClean="0"/>
              <a:t>.</a:t>
            </a:r>
          </a:p>
          <a:p>
            <a:r>
              <a:rPr lang="en-US" dirty="0"/>
              <a:t>It tends to show that a pyramidal approach must be replaced by a multi-center approach</a:t>
            </a:r>
            <a:r>
              <a:rPr lang="en-US" dirty="0" smtClean="0"/>
              <a:t>.</a:t>
            </a:r>
          </a:p>
          <a:p>
            <a:r>
              <a:rPr lang="en-US" dirty="0"/>
              <a:t>Governance takes a contractual approach to organizations, favoring private order against legal centralism.</a:t>
            </a:r>
          </a:p>
          <a:p>
            <a:endParaRPr lang="fr-FR" dirty="0"/>
          </a:p>
        </p:txBody>
      </p:sp>
    </p:spTree>
    <p:extLst>
      <p:ext uri="{BB962C8B-B14F-4D97-AF65-F5344CB8AC3E}">
        <p14:creationId xmlns:p14="http://schemas.microsoft.com/office/powerpoint/2010/main" val="121212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a:bodyPr>
          <a:lstStyle/>
          <a:p>
            <a:r>
              <a:rPr lang="fr-FR" sz="2800" dirty="0" err="1" smtClean="0"/>
              <a:t>Blockchain</a:t>
            </a:r>
            <a:r>
              <a:rPr lang="fr-FR" sz="2800" dirty="0" smtClean="0"/>
              <a:t> et centralisme / </a:t>
            </a:r>
            <a:r>
              <a:rPr lang="fr-FR" sz="2800" dirty="0" err="1" smtClean="0"/>
              <a:t>Blockchain</a:t>
            </a:r>
            <a:r>
              <a:rPr lang="fr-FR" sz="2800" dirty="0" smtClean="0"/>
              <a:t> and </a:t>
            </a:r>
            <a:r>
              <a:rPr lang="fr-FR" sz="2800" dirty="0" err="1" smtClean="0"/>
              <a:t>centralism</a:t>
            </a:r>
            <a:endParaRPr lang="fr-FR" sz="2800" dirty="0"/>
          </a:p>
        </p:txBody>
      </p:sp>
      <p:sp>
        <p:nvSpPr>
          <p:cNvPr id="3" name="Espace réservé du contenu 2"/>
          <p:cNvSpPr>
            <a:spLocks noGrp="1"/>
          </p:cNvSpPr>
          <p:nvPr>
            <p:ph idx="1"/>
          </p:nvPr>
        </p:nvSpPr>
        <p:spPr>
          <a:xfrm>
            <a:off x="179512" y="836712"/>
            <a:ext cx="8964488" cy="5904656"/>
          </a:xfrm>
        </p:spPr>
        <p:txBody>
          <a:bodyPr numCol="2">
            <a:normAutofit fontScale="70000" lnSpcReduction="20000"/>
          </a:bodyPr>
          <a:lstStyle/>
          <a:p>
            <a:r>
              <a:rPr lang="fr-FR" sz="3600" dirty="0" smtClean="0"/>
              <a:t>La </a:t>
            </a:r>
            <a:r>
              <a:rPr lang="fr-FR" sz="3600" dirty="0" err="1" smtClean="0"/>
              <a:t>Blockchain</a:t>
            </a:r>
            <a:r>
              <a:rPr lang="fr-FR" sz="3600" dirty="0" smtClean="0"/>
              <a:t> bitcoin, le modèle de référence, est développée dans un environnement contestataire de l’ordre étatique.</a:t>
            </a:r>
          </a:p>
          <a:p>
            <a:r>
              <a:rPr lang="fr-FR" sz="3600" dirty="0" smtClean="0"/>
              <a:t>Elle est un outil de la contestation du centralisme monétaire et de la garantie de la monnaie par les Etats.</a:t>
            </a:r>
          </a:p>
          <a:p>
            <a:r>
              <a:rPr lang="fr-FR" sz="3600" dirty="0" smtClean="0"/>
              <a:t>Elle porte la défiance à l’égard des institutions publiques centralisées, contestant notamment leur neutralité.</a:t>
            </a:r>
          </a:p>
          <a:p>
            <a:r>
              <a:rPr lang="fr-FR" sz="3600" dirty="0" smtClean="0"/>
              <a:t>La </a:t>
            </a:r>
            <a:r>
              <a:rPr lang="fr-FR" sz="3600" dirty="0" err="1" smtClean="0"/>
              <a:t>Blockchain</a:t>
            </a:r>
            <a:r>
              <a:rPr lang="fr-FR" sz="3600" dirty="0" smtClean="0"/>
              <a:t> trouve ainsi un écho fort dans la notion de gouvernance.</a:t>
            </a:r>
          </a:p>
          <a:p>
            <a:endParaRPr lang="fr-FR" sz="3600" dirty="0"/>
          </a:p>
          <a:p>
            <a:endParaRPr lang="fr-FR" sz="3600" dirty="0" smtClean="0"/>
          </a:p>
          <a:p>
            <a:r>
              <a:rPr lang="en-US" sz="3600" dirty="0"/>
              <a:t>The bitcoin </a:t>
            </a:r>
            <a:r>
              <a:rPr lang="en-US" sz="3600" dirty="0" err="1"/>
              <a:t>blockchain</a:t>
            </a:r>
            <a:r>
              <a:rPr lang="en-US" sz="3600" dirty="0"/>
              <a:t>, the reference model, is developed in a challenging environment </a:t>
            </a:r>
            <a:r>
              <a:rPr lang="en-US" sz="3600" dirty="0" smtClean="0">
                <a:solidFill>
                  <a:srgbClr val="FF0000"/>
                </a:solidFill>
              </a:rPr>
              <a:t>towards</a:t>
            </a:r>
            <a:r>
              <a:rPr lang="en-US" sz="3600" dirty="0" smtClean="0"/>
              <a:t> </a:t>
            </a:r>
            <a:r>
              <a:rPr lang="en-US" sz="3600" dirty="0"/>
              <a:t>the state order</a:t>
            </a:r>
            <a:r>
              <a:rPr lang="en-US" sz="3600" dirty="0" smtClean="0"/>
              <a:t>.</a:t>
            </a:r>
          </a:p>
          <a:p>
            <a:r>
              <a:rPr lang="en-US" sz="3600" dirty="0"/>
              <a:t>It is a tool </a:t>
            </a:r>
            <a:r>
              <a:rPr lang="en-US" sz="3600" dirty="0" smtClean="0">
                <a:solidFill>
                  <a:srgbClr val="FF0000"/>
                </a:solidFill>
              </a:rPr>
              <a:t>to </a:t>
            </a:r>
            <a:r>
              <a:rPr lang="en-US" sz="3600" dirty="0" smtClean="0"/>
              <a:t>challenge monetary </a:t>
            </a:r>
            <a:r>
              <a:rPr lang="en-US" sz="3600" dirty="0"/>
              <a:t>centralism and </a:t>
            </a:r>
            <a:r>
              <a:rPr lang="en-US" sz="3600" dirty="0" smtClean="0"/>
              <a:t>guarantee </a:t>
            </a:r>
            <a:r>
              <a:rPr lang="en-US" sz="3600" dirty="0"/>
              <a:t>of money by</a:t>
            </a:r>
            <a:r>
              <a:rPr lang="en-US" sz="3600" dirty="0">
                <a:solidFill>
                  <a:srgbClr val="FF0000"/>
                </a:solidFill>
              </a:rPr>
              <a:t> </a:t>
            </a:r>
            <a:r>
              <a:rPr lang="en-US" sz="3600" dirty="0" smtClean="0">
                <a:solidFill>
                  <a:srgbClr val="FF0000"/>
                </a:solidFill>
              </a:rPr>
              <a:t>the </a:t>
            </a:r>
            <a:r>
              <a:rPr lang="en-US" sz="3600" dirty="0" smtClean="0"/>
              <a:t>states</a:t>
            </a:r>
            <a:r>
              <a:rPr lang="en-US" sz="3600" dirty="0" smtClean="0"/>
              <a:t>.</a:t>
            </a:r>
          </a:p>
          <a:p>
            <a:r>
              <a:rPr lang="en-US" sz="3600" dirty="0"/>
              <a:t>It is distrustful </a:t>
            </a:r>
            <a:r>
              <a:rPr lang="en-US" sz="3600" dirty="0" smtClean="0">
                <a:solidFill>
                  <a:srgbClr val="FF0000"/>
                </a:solidFill>
              </a:rPr>
              <a:t>towards</a:t>
            </a:r>
            <a:r>
              <a:rPr lang="en-US" sz="3600" dirty="0" smtClean="0"/>
              <a:t> </a:t>
            </a:r>
            <a:r>
              <a:rPr lang="en-US" sz="3600" dirty="0"/>
              <a:t>centralized public institutions, challenging </a:t>
            </a:r>
            <a:r>
              <a:rPr lang="en-US" sz="3600" dirty="0" smtClean="0">
                <a:solidFill>
                  <a:srgbClr val="FF0000"/>
                </a:solidFill>
              </a:rPr>
              <a:t>amongst other points </a:t>
            </a:r>
            <a:r>
              <a:rPr lang="en-US" sz="3600" dirty="0" smtClean="0"/>
              <a:t>their </a:t>
            </a:r>
            <a:r>
              <a:rPr lang="en-US" sz="3600" dirty="0"/>
              <a:t>neutrality</a:t>
            </a:r>
            <a:r>
              <a:rPr lang="en-US" sz="3600" dirty="0" smtClean="0"/>
              <a:t>.</a:t>
            </a:r>
          </a:p>
          <a:p>
            <a:r>
              <a:rPr lang="en-US" sz="3600" dirty="0"/>
              <a:t>The </a:t>
            </a:r>
            <a:r>
              <a:rPr lang="en-US" sz="3600" dirty="0" err="1"/>
              <a:t>Blockchain</a:t>
            </a:r>
            <a:r>
              <a:rPr lang="en-US" sz="3600" dirty="0"/>
              <a:t> finds a strong echo in the notion of </a:t>
            </a:r>
            <a:r>
              <a:rPr lang="en-US" sz="3600" dirty="0" smtClean="0"/>
              <a:t>governance.</a:t>
            </a:r>
            <a:r>
              <a:rPr lang="en-US" dirty="0"/>
              <a:t/>
            </a:r>
            <a:br>
              <a:rPr lang="en-US" dirty="0"/>
            </a:br>
            <a:endParaRPr lang="fr-FR" dirty="0" smtClean="0"/>
          </a:p>
          <a:p>
            <a:endParaRPr lang="fr-FR" dirty="0"/>
          </a:p>
        </p:txBody>
      </p:sp>
    </p:spTree>
    <p:extLst>
      <p:ext uri="{BB962C8B-B14F-4D97-AF65-F5344CB8AC3E}">
        <p14:creationId xmlns:p14="http://schemas.microsoft.com/office/powerpoint/2010/main" val="417426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Autofit/>
          </a:bodyPr>
          <a:lstStyle/>
          <a:p>
            <a:r>
              <a:rPr lang="fr-FR" sz="2800" dirty="0" smtClean="0"/>
              <a:t>Gouvernance et </a:t>
            </a:r>
            <a:r>
              <a:rPr lang="fr-FR" sz="2800" dirty="0" err="1" smtClean="0"/>
              <a:t>transnationalisme</a:t>
            </a:r>
            <a:r>
              <a:rPr lang="fr-FR" sz="2800" dirty="0" smtClean="0"/>
              <a:t> / </a:t>
            </a:r>
            <a:r>
              <a:rPr lang="fr-FR" sz="2800" dirty="0" err="1" smtClean="0"/>
              <a:t>Governance</a:t>
            </a:r>
            <a:r>
              <a:rPr lang="fr-FR" sz="2800" dirty="0" smtClean="0"/>
              <a:t> and </a:t>
            </a:r>
            <a:r>
              <a:rPr lang="fr-FR" sz="2800" dirty="0" err="1" smtClean="0"/>
              <a:t>transnationalism</a:t>
            </a:r>
            <a:r>
              <a:rPr lang="fr-FR" sz="2800" dirty="0" smtClean="0"/>
              <a:t> </a:t>
            </a:r>
            <a:endParaRPr lang="fr-FR" sz="2800" dirty="0"/>
          </a:p>
        </p:txBody>
      </p:sp>
      <p:sp>
        <p:nvSpPr>
          <p:cNvPr id="3" name="Espace réservé du contenu 2"/>
          <p:cNvSpPr>
            <a:spLocks noGrp="1"/>
          </p:cNvSpPr>
          <p:nvPr>
            <p:ph idx="1"/>
          </p:nvPr>
        </p:nvSpPr>
        <p:spPr>
          <a:xfrm>
            <a:off x="0" y="620688"/>
            <a:ext cx="9144000" cy="6120680"/>
          </a:xfrm>
        </p:spPr>
        <p:txBody>
          <a:bodyPr numCol="2">
            <a:noAutofit/>
          </a:bodyPr>
          <a:lstStyle/>
          <a:p>
            <a:r>
              <a:rPr lang="fr-FR" sz="2400" dirty="0" smtClean="0"/>
              <a:t>Dans un environnement transnationale, l’organisation légale est perturbée. </a:t>
            </a:r>
          </a:p>
          <a:p>
            <a:r>
              <a:rPr lang="fr-FR" sz="2400" dirty="0" smtClean="0"/>
              <a:t>La norme étant attachée à un Etat, soit toutes les parties prenantes se soumettent à la norme d’un Etat, soit elles développent leur norme, suivant une approche contractuelle. </a:t>
            </a:r>
          </a:p>
          <a:p>
            <a:r>
              <a:rPr lang="fr-FR" sz="2400" dirty="0" smtClean="0"/>
              <a:t>L’approche contractuelle est </a:t>
            </a:r>
            <a:r>
              <a:rPr lang="fr-FR" sz="2400" dirty="0"/>
              <a:t>nécessairement </a:t>
            </a:r>
            <a:r>
              <a:rPr lang="fr-FR" sz="2400" dirty="0" smtClean="0"/>
              <a:t>attachée aussi </a:t>
            </a:r>
            <a:r>
              <a:rPr lang="fr-FR" sz="2400" dirty="0"/>
              <a:t>à la norme d’un Etat. L’émancipation étatique totale de la norme est une illusion. </a:t>
            </a:r>
          </a:p>
          <a:p>
            <a:r>
              <a:rPr lang="fr-FR" sz="2400" dirty="0" smtClean="0"/>
              <a:t>La coopération interétatique est possible mais classiquement écartée car lourde et lente. </a:t>
            </a:r>
          </a:p>
          <a:p>
            <a:r>
              <a:rPr lang="en-US" sz="2400" dirty="0"/>
              <a:t>In a transnational environment, the legal organization is </a:t>
            </a:r>
            <a:r>
              <a:rPr lang="en-US" sz="2400" dirty="0" smtClean="0"/>
              <a:t>disrupted</a:t>
            </a:r>
          </a:p>
          <a:p>
            <a:r>
              <a:rPr lang="en-US" sz="2400" dirty="0"/>
              <a:t>The norm is attached to a state, either all stakeholders </a:t>
            </a:r>
            <a:r>
              <a:rPr lang="en-US" sz="2400" dirty="0" smtClean="0"/>
              <a:t>submit</a:t>
            </a:r>
            <a:r>
              <a:rPr lang="en-US" sz="2400" dirty="0" smtClean="0">
                <a:solidFill>
                  <a:srgbClr val="FF0000"/>
                </a:solidFill>
              </a:rPr>
              <a:t> themselves</a:t>
            </a:r>
            <a:r>
              <a:rPr lang="en-US" sz="2400" dirty="0" smtClean="0"/>
              <a:t> </a:t>
            </a:r>
            <a:r>
              <a:rPr lang="en-US" sz="2400" dirty="0"/>
              <a:t>to </a:t>
            </a:r>
            <a:r>
              <a:rPr lang="en-US" sz="2400" dirty="0">
                <a:solidFill>
                  <a:srgbClr val="FF0000"/>
                </a:solidFill>
              </a:rPr>
              <a:t>the </a:t>
            </a:r>
            <a:r>
              <a:rPr lang="en-US" sz="2400" dirty="0" smtClean="0">
                <a:solidFill>
                  <a:srgbClr val="FF0000"/>
                </a:solidFill>
              </a:rPr>
              <a:t>State’s </a:t>
            </a:r>
            <a:r>
              <a:rPr lang="en-US" sz="2400" dirty="0" smtClean="0"/>
              <a:t>standard, </a:t>
            </a:r>
            <a:r>
              <a:rPr lang="en-US" sz="2400" dirty="0"/>
              <a:t>or they develop their standard, following a contractual approach</a:t>
            </a:r>
            <a:r>
              <a:rPr lang="en-US" sz="2400" dirty="0" smtClean="0"/>
              <a:t>.</a:t>
            </a:r>
          </a:p>
          <a:p>
            <a:r>
              <a:rPr lang="en-US" sz="2400" dirty="0"/>
              <a:t>The </a:t>
            </a:r>
            <a:r>
              <a:rPr lang="en-US" sz="2400" dirty="0" smtClean="0"/>
              <a:t>contractual approach is  </a:t>
            </a:r>
            <a:r>
              <a:rPr lang="en-US" sz="2400" dirty="0"/>
              <a:t>necessarily </a:t>
            </a:r>
            <a:r>
              <a:rPr lang="en-US" sz="2400" dirty="0" smtClean="0"/>
              <a:t>attached </a:t>
            </a:r>
            <a:r>
              <a:rPr lang="en-US" sz="2400" dirty="0"/>
              <a:t>to the </a:t>
            </a:r>
            <a:r>
              <a:rPr lang="en-US" sz="2400" dirty="0" smtClean="0"/>
              <a:t>State norm. </a:t>
            </a:r>
            <a:r>
              <a:rPr lang="en-US" sz="2400" dirty="0"/>
              <a:t>The </a:t>
            </a:r>
            <a:r>
              <a:rPr lang="en-US" sz="2400" dirty="0" smtClean="0">
                <a:solidFill>
                  <a:srgbClr val="FF0000"/>
                </a:solidFill>
              </a:rPr>
              <a:t>State full emancipation from </a:t>
            </a:r>
            <a:r>
              <a:rPr lang="en-US" sz="2400" dirty="0" smtClean="0"/>
              <a:t>the </a:t>
            </a:r>
            <a:r>
              <a:rPr lang="en-US" sz="2400" dirty="0"/>
              <a:t>norm is an illusion</a:t>
            </a:r>
            <a:r>
              <a:rPr lang="en-US" sz="2400" dirty="0" smtClean="0"/>
              <a:t>.</a:t>
            </a:r>
          </a:p>
          <a:p>
            <a:r>
              <a:rPr lang="en-US" sz="2400" dirty="0"/>
              <a:t>Interstate cooperation is possible but </a:t>
            </a:r>
            <a:r>
              <a:rPr lang="en-US" sz="2400" dirty="0" err="1" smtClean="0">
                <a:solidFill>
                  <a:srgbClr val="FF0000"/>
                </a:solidFill>
              </a:rPr>
              <a:t>traditionnally</a:t>
            </a:r>
            <a:r>
              <a:rPr lang="en-US" sz="2400" dirty="0" smtClean="0"/>
              <a:t> </a:t>
            </a:r>
            <a:r>
              <a:rPr lang="en-US" sz="2400" dirty="0"/>
              <a:t>dismissed as heavy and slow.</a:t>
            </a:r>
            <a:endParaRPr lang="fr-FR" sz="2400" dirty="0" smtClean="0"/>
          </a:p>
        </p:txBody>
      </p:sp>
    </p:spTree>
    <p:extLst>
      <p:ext uri="{BB962C8B-B14F-4D97-AF65-F5344CB8AC3E}">
        <p14:creationId xmlns:p14="http://schemas.microsoft.com/office/powerpoint/2010/main" val="363145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576064"/>
          </a:xfrm>
        </p:spPr>
        <p:txBody>
          <a:bodyPr>
            <a:noAutofit/>
          </a:bodyPr>
          <a:lstStyle/>
          <a:p>
            <a:r>
              <a:rPr lang="fr-FR" sz="2800" dirty="0" err="1" smtClean="0"/>
              <a:t>Blockchain</a:t>
            </a:r>
            <a:r>
              <a:rPr lang="fr-FR" sz="2800" dirty="0" smtClean="0"/>
              <a:t> et </a:t>
            </a:r>
            <a:r>
              <a:rPr lang="fr-FR" sz="2800" dirty="0" err="1" smtClean="0"/>
              <a:t>transnationalisme</a:t>
            </a:r>
            <a:r>
              <a:rPr lang="fr-FR" sz="2800" dirty="0"/>
              <a:t> / </a:t>
            </a:r>
            <a:r>
              <a:rPr lang="fr-FR" sz="2800" dirty="0" err="1"/>
              <a:t>Blockchain</a:t>
            </a:r>
            <a:r>
              <a:rPr lang="fr-FR" sz="2800" dirty="0"/>
              <a:t> and </a:t>
            </a:r>
            <a:r>
              <a:rPr lang="fr-FR" sz="2800" dirty="0" err="1"/>
              <a:t>transnationalism</a:t>
            </a:r>
            <a:endParaRPr lang="fr-FR" sz="2800" dirty="0"/>
          </a:p>
        </p:txBody>
      </p:sp>
      <p:sp>
        <p:nvSpPr>
          <p:cNvPr id="3" name="Espace réservé du contenu 2"/>
          <p:cNvSpPr>
            <a:spLocks noGrp="1"/>
          </p:cNvSpPr>
          <p:nvPr>
            <p:ph idx="1"/>
          </p:nvPr>
        </p:nvSpPr>
        <p:spPr>
          <a:xfrm>
            <a:off x="0" y="692696"/>
            <a:ext cx="9144000" cy="6165304"/>
          </a:xfrm>
        </p:spPr>
        <p:txBody>
          <a:bodyPr numCol="2">
            <a:noAutofit/>
          </a:bodyPr>
          <a:lstStyle/>
          <a:p>
            <a:r>
              <a:rPr lang="fr-FR" sz="2400" dirty="0" smtClean="0"/>
              <a:t>La technologie </a:t>
            </a:r>
            <a:r>
              <a:rPr lang="fr-FR" sz="2400" dirty="0" err="1" smtClean="0"/>
              <a:t>Blockchain</a:t>
            </a:r>
            <a:r>
              <a:rPr lang="fr-FR" sz="2400" dirty="0" smtClean="0"/>
              <a:t>, dématérialisée, trouve à s’appliquer sans contrainte territoriale. </a:t>
            </a:r>
          </a:p>
          <a:p>
            <a:r>
              <a:rPr lang="fr-FR" sz="2400" dirty="0" smtClean="0"/>
              <a:t>Elle doit pourtant répondre à des normes locales pour que ses apports soient légalement opposables (</a:t>
            </a:r>
            <a:r>
              <a:rPr lang="fr-FR" sz="2400" dirty="0" err="1" smtClean="0"/>
              <a:t>pb</a:t>
            </a:r>
            <a:r>
              <a:rPr lang="fr-FR" sz="2400" dirty="0" smtClean="0"/>
              <a:t> de la réception de la preuve, </a:t>
            </a:r>
            <a:r>
              <a:rPr lang="fr-FR" sz="2400" dirty="0" err="1" smtClean="0"/>
              <a:t>pb</a:t>
            </a:r>
            <a:r>
              <a:rPr lang="fr-FR" sz="2400" dirty="0" smtClean="0"/>
              <a:t> de l’acceptation du registre, etc.)</a:t>
            </a:r>
          </a:p>
          <a:p>
            <a:r>
              <a:rPr lang="fr-FR" sz="2400" dirty="0" smtClean="0"/>
              <a:t>La tentation contractuelle pour répondre aux enjeux transnationaux de la technologie est privilégiée pour soutenir aussi l’émancipation étatique et l’apparente neutralité. </a:t>
            </a:r>
          </a:p>
          <a:p>
            <a:r>
              <a:rPr lang="en-US" sz="2400" dirty="0" err="1"/>
              <a:t>Blockchain</a:t>
            </a:r>
            <a:r>
              <a:rPr lang="en-US" sz="2400" dirty="0"/>
              <a:t> technology, dematerialized, is applicable without territorial constraint</a:t>
            </a:r>
            <a:r>
              <a:rPr lang="en-US" sz="2400" dirty="0" smtClean="0"/>
              <a:t>.</a:t>
            </a:r>
          </a:p>
          <a:p>
            <a:r>
              <a:rPr lang="en-US" sz="2400" dirty="0"/>
              <a:t>However, it must meet local standards for its contributions to be legally enforceable </a:t>
            </a:r>
            <a:r>
              <a:rPr lang="en-US" sz="2400" dirty="0" smtClean="0"/>
              <a:t>(</a:t>
            </a:r>
            <a:r>
              <a:rPr lang="en-US" sz="2400" dirty="0" err="1" smtClean="0">
                <a:solidFill>
                  <a:srgbClr val="FF0000"/>
                </a:solidFill>
              </a:rPr>
              <a:t>i.e</a:t>
            </a:r>
            <a:r>
              <a:rPr lang="en-US" sz="2400" dirty="0" smtClean="0"/>
              <a:t> </a:t>
            </a:r>
            <a:r>
              <a:rPr lang="en-US" sz="2400" dirty="0"/>
              <a:t>receipt of evidence, acceptance of the register, etc</a:t>
            </a:r>
            <a:r>
              <a:rPr lang="en-US" sz="2400" dirty="0" smtClean="0"/>
              <a:t>.)</a:t>
            </a:r>
          </a:p>
          <a:p>
            <a:r>
              <a:rPr lang="en-US" sz="2400" dirty="0"/>
              <a:t>The contractual temptation to respond to the transnational challenges of technology is privileged to </a:t>
            </a:r>
            <a:r>
              <a:rPr lang="en-US" sz="2400" dirty="0">
                <a:solidFill>
                  <a:srgbClr val="FF0000"/>
                </a:solidFill>
              </a:rPr>
              <a:t>also</a:t>
            </a:r>
            <a:r>
              <a:rPr lang="en-US" sz="2400" dirty="0"/>
              <a:t> support state </a:t>
            </a:r>
            <a:r>
              <a:rPr lang="en-US" sz="2400" dirty="0"/>
              <a:t>emancipation and apparent neutrality.</a:t>
            </a:r>
            <a:endParaRPr lang="fr-FR" sz="2400" dirty="0"/>
          </a:p>
        </p:txBody>
      </p:sp>
    </p:spTree>
    <p:extLst>
      <p:ext uri="{BB962C8B-B14F-4D97-AF65-F5344CB8AC3E}">
        <p14:creationId xmlns:p14="http://schemas.microsoft.com/office/powerpoint/2010/main" val="136160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720080"/>
          </a:xfrm>
        </p:spPr>
        <p:txBody>
          <a:bodyPr>
            <a:noAutofit/>
          </a:bodyPr>
          <a:lstStyle/>
          <a:p>
            <a:r>
              <a:rPr lang="fr-FR" sz="2400" dirty="0" smtClean="0"/>
              <a:t>Sécurité juridique, attractivité de la technologie / Legal </a:t>
            </a:r>
            <a:r>
              <a:rPr lang="fr-FR" sz="2400" dirty="0" err="1" smtClean="0"/>
              <a:t>security</a:t>
            </a:r>
            <a:r>
              <a:rPr lang="fr-FR" sz="2400" dirty="0" smtClean="0"/>
              <a:t>, </a:t>
            </a:r>
            <a:r>
              <a:rPr lang="fr-FR" sz="2400" dirty="0" err="1" smtClean="0"/>
              <a:t>technology</a:t>
            </a:r>
            <a:r>
              <a:rPr lang="fr-FR" sz="2400" dirty="0" smtClean="0"/>
              <a:t> </a:t>
            </a:r>
            <a:r>
              <a:rPr lang="fr-FR" sz="2400" dirty="0" err="1" smtClean="0"/>
              <a:t>attractivity</a:t>
            </a:r>
            <a:endParaRPr lang="fr-FR" sz="2400" dirty="0"/>
          </a:p>
        </p:txBody>
      </p:sp>
      <p:sp>
        <p:nvSpPr>
          <p:cNvPr id="3" name="Espace réservé du contenu 2"/>
          <p:cNvSpPr>
            <a:spLocks noGrp="1"/>
          </p:cNvSpPr>
          <p:nvPr>
            <p:ph idx="1"/>
          </p:nvPr>
        </p:nvSpPr>
        <p:spPr>
          <a:xfrm>
            <a:off x="107504" y="1124744"/>
            <a:ext cx="8928992" cy="5616624"/>
          </a:xfrm>
        </p:spPr>
        <p:txBody>
          <a:bodyPr numCol="2">
            <a:normAutofit fontScale="70000" lnSpcReduction="20000"/>
          </a:bodyPr>
          <a:lstStyle/>
          <a:p>
            <a:r>
              <a:rPr lang="fr-FR" dirty="0" smtClean="0"/>
              <a:t>If the Code </a:t>
            </a:r>
            <a:r>
              <a:rPr lang="fr-FR" dirty="0" err="1" smtClean="0"/>
              <a:t>is</a:t>
            </a:r>
            <a:r>
              <a:rPr lang="fr-FR" dirty="0" smtClean="0"/>
              <a:t> the </a:t>
            </a:r>
            <a:r>
              <a:rPr lang="fr-FR" dirty="0" err="1" smtClean="0"/>
              <a:t>law</a:t>
            </a:r>
            <a:r>
              <a:rPr lang="fr-FR" dirty="0" smtClean="0"/>
              <a:t>, the </a:t>
            </a:r>
            <a:r>
              <a:rPr lang="fr-FR" dirty="0" smtClean="0"/>
              <a:t>futur</a:t>
            </a:r>
            <a:r>
              <a:rPr lang="fr-FR" dirty="0" smtClean="0">
                <a:solidFill>
                  <a:srgbClr val="FF0000"/>
                </a:solidFill>
              </a:rPr>
              <a:t>e</a:t>
            </a:r>
            <a:r>
              <a:rPr lang="fr-FR" dirty="0" smtClean="0"/>
              <a:t> </a:t>
            </a:r>
            <a:r>
              <a:rPr lang="fr-FR" dirty="0" err="1" smtClean="0"/>
              <a:t>is</a:t>
            </a:r>
            <a:r>
              <a:rPr lang="fr-FR" dirty="0" smtClean="0"/>
              <a:t> the chao. </a:t>
            </a:r>
          </a:p>
          <a:p>
            <a:r>
              <a:rPr lang="fr-FR" dirty="0" smtClean="0"/>
              <a:t>Une solution technique appelle un cadre légal pour sa mise en œuvre. </a:t>
            </a:r>
          </a:p>
          <a:p>
            <a:r>
              <a:rPr lang="fr-FR" dirty="0" smtClean="0"/>
              <a:t>Ce cadre légal doit assurer une sécurité juridique pour les parties prenantes.</a:t>
            </a:r>
          </a:p>
          <a:p>
            <a:r>
              <a:rPr lang="fr-FR" dirty="0" smtClean="0"/>
              <a:t>Il doit aussi porter l’attractivité de la technologie sans avoir à se soumettre à celle-ci. </a:t>
            </a:r>
          </a:p>
          <a:p>
            <a:r>
              <a:rPr lang="fr-FR" dirty="0" smtClean="0"/>
              <a:t>Les parties prenantes ont besoin d’une visibilité juridique pour adopter et généraliser l’usage d’une technologie. </a:t>
            </a:r>
          </a:p>
          <a:p>
            <a:r>
              <a:rPr lang="fr-FR" dirty="0" smtClean="0"/>
              <a:t>Possible recherche d’une neutralité technique de la norme. </a:t>
            </a:r>
          </a:p>
          <a:p>
            <a:endParaRPr lang="fr-FR" dirty="0"/>
          </a:p>
          <a:p>
            <a:endParaRPr lang="fr-FR" dirty="0" smtClean="0"/>
          </a:p>
          <a:p>
            <a:endParaRPr lang="fr-FR" dirty="0"/>
          </a:p>
          <a:p>
            <a:endParaRPr lang="fr-FR" dirty="0" smtClean="0"/>
          </a:p>
          <a:p>
            <a:r>
              <a:rPr lang="en-US" dirty="0"/>
              <a:t>A technical solution </a:t>
            </a:r>
            <a:r>
              <a:rPr lang="en-US" dirty="0" smtClean="0"/>
              <a:t>needs </a:t>
            </a:r>
            <a:r>
              <a:rPr lang="en-US" dirty="0"/>
              <a:t>a legal framework for its implementation</a:t>
            </a:r>
            <a:r>
              <a:rPr lang="en-US" dirty="0" smtClean="0"/>
              <a:t>.</a:t>
            </a:r>
          </a:p>
          <a:p>
            <a:r>
              <a:rPr lang="en-US" dirty="0"/>
              <a:t>This legal framework must provide legal certainty for stakeholders</a:t>
            </a:r>
            <a:r>
              <a:rPr lang="en-US" dirty="0" smtClean="0"/>
              <a:t>.</a:t>
            </a:r>
          </a:p>
          <a:p>
            <a:r>
              <a:rPr lang="en-US" dirty="0"/>
              <a:t>It must also bring the attractiveness of technology without having to </a:t>
            </a:r>
            <a:r>
              <a:rPr lang="en-US" dirty="0" smtClean="0"/>
              <a:t>submit</a:t>
            </a:r>
            <a:r>
              <a:rPr lang="en-US" dirty="0" smtClean="0">
                <a:solidFill>
                  <a:srgbClr val="FF0000"/>
                </a:solidFill>
              </a:rPr>
              <a:t> itself</a:t>
            </a:r>
            <a:r>
              <a:rPr lang="en-US" dirty="0" smtClean="0"/>
              <a:t> </a:t>
            </a:r>
            <a:r>
              <a:rPr lang="en-US" dirty="0"/>
              <a:t>to it</a:t>
            </a:r>
            <a:r>
              <a:rPr lang="en-US" dirty="0" smtClean="0"/>
              <a:t>.</a:t>
            </a:r>
          </a:p>
          <a:p>
            <a:r>
              <a:rPr lang="en-US" dirty="0"/>
              <a:t>Stakeholders need legal visibility to adopt and generalize the use of technology</a:t>
            </a:r>
            <a:r>
              <a:rPr lang="en-US" dirty="0" smtClean="0"/>
              <a:t>.</a:t>
            </a:r>
          </a:p>
          <a:p>
            <a:r>
              <a:rPr lang="en-US" dirty="0"/>
              <a:t>S</a:t>
            </a:r>
            <a:r>
              <a:rPr lang="en-US" dirty="0" smtClean="0"/>
              <a:t>earch of a </a:t>
            </a:r>
            <a:r>
              <a:rPr lang="en-US" dirty="0"/>
              <a:t>technical neutrality of the norm.</a:t>
            </a:r>
            <a:endParaRPr lang="en-US" dirty="0" smtClean="0"/>
          </a:p>
          <a:p>
            <a:endParaRPr lang="fr-FR" dirty="0"/>
          </a:p>
        </p:txBody>
      </p:sp>
    </p:spTree>
    <p:extLst>
      <p:ext uri="{BB962C8B-B14F-4D97-AF65-F5344CB8AC3E}">
        <p14:creationId xmlns:p14="http://schemas.microsoft.com/office/powerpoint/2010/main" val="249326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908720"/>
          </a:xfrm>
        </p:spPr>
        <p:txBody>
          <a:bodyPr>
            <a:normAutofit/>
          </a:bodyPr>
          <a:lstStyle/>
          <a:p>
            <a:r>
              <a:rPr lang="fr-FR" sz="2200" dirty="0" smtClean="0"/>
              <a:t>Quelle gouvernance pour quelle </a:t>
            </a:r>
            <a:r>
              <a:rPr lang="fr-FR" sz="2200" dirty="0" err="1" smtClean="0"/>
              <a:t>blockchain</a:t>
            </a:r>
            <a:r>
              <a:rPr lang="fr-FR" sz="2200" dirty="0" smtClean="0"/>
              <a:t>?/ </a:t>
            </a:r>
            <a:r>
              <a:rPr lang="fr-FR" sz="2200" dirty="0" err="1" smtClean="0"/>
              <a:t>Which</a:t>
            </a:r>
            <a:r>
              <a:rPr lang="fr-FR" sz="2200" dirty="0" smtClean="0"/>
              <a:t> </a:t>
            </a:r>
            <a:r>
              <a:rPr lang="fr-FR" sz="2200" dirty="0" err="1" smtClean="0"/>
              <a:t>governance</a:t>
            </a:r>
            <a:r>
              <a:rPr lang="fr-FR" sz="2200" dirty="0" smtClean="0"/>
              <a:t> for </a:t>
            </a:r>
            <a:r>
              <a:rPr lang="fr-FR" sz="2200" dirty="0" err="1" smtClean="0"/>
              <a:t>which</a:t>
            </a:r>
            <a:r>
              <a:rPr lang="fr-FR" sz="2200" dirty="0" smtClean="0"/>
              <a:t> </a:t>
            </a:r>
            <a:r>
              <a:rPr lang="fr-FR" sz="2200" dirty="0" err="1" smtClean="0"/>
              <a:t>Blockchain</a:t>
            </a:r>
            <a:r>
              <a:rPr lang="fr-FR" sz="2200" dirty="0" smtClean="0"/>
              <a:t>? </a:t>
            </a:r>
            <a:endParaRPr lang="fr-FR" sz="2200" dirty="0"/>
          </a:p>
        </p:txBody>
      </p:sp>
      <p:sp>
        <p:nvSpPr>
          <p:cNvPr id="3" name="Espace réservé du contenu 2"/>
          <p:cNvSpPr>
            <a:spLocks noGrp="1"/>
          </p:cNvSpPr>
          <p:nvPr>
            <p:ph idx="1"/>
          </p:nvPr>
        </p:nvSpPr>
        <p:spPr>
          <a:xfrm>
            <a:off x="0" y="1196752"/>
            <a:ext cx="8964488" cy="5400600"/>
          </a:xfrm>
        </p:spPr>
        <p:txBody>
          <a:bodyPr numCol="2">
            <a:normAutofit fontScale="70000" lnSpcReduction="20000"/>
          </a:bodyPr>
          <a:lstStyle/>
          <a:p>
            <a:r>
              <a:rPr lang="fr-FR" dirty="0" smtClean="0"/>
              <a:t>La </a:t>
            </a:r>
            <a:r>
              <a:rPr lang="fr-FR" dirty="0" err="1" smtClean="0"/>
              <a:t>blockchain</a:t>
            </a:r>
            <a:r>
              <a:rPr lang="fr-FR" dirty="0" smtClean="0"/>
              <a:t> est un outil dont l’organisation et les solutions techniques, issu de choix arbitraires, ont vocation a évoluer. Qui fait ces choix? Suivant quel processus de décision? Pour répondre à quels intérêts?</a:t>
            </a:r>
          </a:p>
          <a:p>
            <a:r>
              <a:rPr lang="fr-FR" dirty="0" smtClean="0"/>
              <a:t>La gouvernance de la </a:t>
            </a:r>
            <a:r>
              <a:rPr lang="fr-FR" dirty="0" err="1" smtClean="0"/>
              <a:t>blockchain</a:t>
            </a:r>
            <a:r>
              <a:rPr lang="fr-FR" dirty="0" smtClean="0"/>
              <a:t> vise proposer des réponses à ces questions. </a:t>
            </a:r>
          </a:p>
          <a:p>
            <a:r>
              <a:rPr lang="fr-FR" dirty="0" smtClean="0"/>
              <a:t>Il n’y a pas qu’un modèle de </a:t>
            </a:r>
            <a:r>
              <a:rPr lang="fr-FR" dirty="0" err="1" smtClean="0"/>
              <a:t>blockchain</a:t>
            </a:r>
            <a:r>
              <a:rPr lang="fr-FR" dirty="0" smtClean="0"/>
              <a:t> et il n’y a pas qu’une modèle de gouvernance. Les réponses peuvent varier mais elles doivent être connu par celui qui s’engage dans l’utilisation d’un tel outil.</a:t>
            </a:r>
          </a:p>
          <a:p>
            <a:endParaRPr lang="en-US" dirty="0" smtClean="0"/>
          </a:p>
          <a:p>
            <a:r>
              <a:rPr lang="en-US" dirty="0" smtClean="0"/>
              <a:t>The </a:t>
            </a:r>
            <a:r>
              <a:rPr lang="en-US" dirty="0" err="1"/>
              <a:t>blockchain</a:t>
            </a:r>
            <a:r>
              <a:rPr lang="en-US" dirty="0"/>
              <a:t> is a tool </a:t>
            </a:r>
            <a:r>
              <a:rPr lang="en-US" dirty="0" smtClean="0">
                <a:solidFill>
                  <a:srgbClr val="FF0000"/>
                </a:solidFill>
              </a:rPr>
              <a:t>of which</a:t>
            </a:r>
            <a:r>
              <a:rPr lang="en-US" dirty="0" smtClean="0"/>
              <a:t> </a:t>
            </a:r>
            <a:r>
              <a:rPr lang="en-US" dirty="0"/>
              <a:t>organization and technical solutions, </a:t>
            </a:r>
            <a:r>
              <a:rPr lang="en-US" dirty="0" smtClean="0">
                <a:solidFill>
                  <a:srgbClr val="FF0000"/>
                </a:solidFill>
              </a:rPr>
              <a:t>which result</a:t>
            </a:r>
            <a:r>
              <a:rPr lang="en-US" dirty="0" smtClean="0">
                <a:solidFill>
                  <a:srgbClr val="FF0000"/>
                </a:solidFill>
              </a:rPr>
              <a:t> </a:t>
            </a:r>
            <a:r>
              <a:rPr lang="en-US" dirty="0"/>
              <a:t>from arbitrary choices, are </a:t>
            </a:r>
            <a:r>
              <a:rPr lang="en-US" dirty="0" smtClean="0">
                <a:solidFill>
                  <a:srgbClr val="FF0000"/>
                </a:solidFill>
              </a:rPr>
              <a:t>meant</a:t>
            </a:r>
            <a:r>
              <a:rPr lang="en-US" dirty="0" smtClean="0"/>
              <a:t> </a:t>
            </a:r>
            <a:r>
              <a:rPr lang="en-US" dirty="0"/>
              <a:t>to evolve. Who makes these choices? What is the decision process? To answer which interests?</a:t>
            </a:r>
            <a:r>
              <a:rPr lang="fr-FR" dirty="0" smtClean="0"/>
              <a:t> </a:t>
            </a:r>
          </a:p>
          <a:p>
            <a:r>
              <a:rPr lang="en-US" dirty="0"/>
              <a:t>The governance of the </a:t>
            </a:r>
            <a:r>
              <a:rPr lang="en-US" dirty="0" err="1"/>
              <a:t>blockchain</a:t>
            </a:r>
            <a:r>
              <a:rPr lang="en-US" dirty="0"/>
              <a:t> aims to propose answers to these questions. </a:t>
            </a:r>
            <a:endParaRPr lang="en-US" dirty="0" smtClean="0"/>
          </a:p>
          <a:p>
            <a:r>
              <a:rPr lang="en-US" dirty="0" smtClean="0"/>
              <a:t>There </a:t>
            </a:r>
            <a:r>
              <a:rPr lang="en-US" dirty="0"/>
              <a:t>is not just one </a:t>
            </a:r>
            <a:r>
              <a:rPr lang="en-US" dirty="0" err="1"/>
              <a:t>blockchain</a:t>
            </a:r>
            <a:r>
              <a:rPr lang="en-US" dirty="0"/>
              <a:t> model and there is not just one governance model. The answers may vary, but they must be known by the person who </a:t>
            </a:r>
            <a:r>
              <a:rPr lang="en-US" dirty="0" smtClean="0">
                <a:solidFill>
                  <a:srgbClr val="FF0000"/>
                </a:solidFill>
              </a:rPr>
              <a:t>commit him / herself</a:t>
            </a:r>
            <a:r>
              <a:rPr lang="en-US" dirty="0" smtClean="0"/>
              <a:t> </a:t>
            </a:r>
            <a:r>
              <a:rPr lang="en-US" dirty="0"/>
              <a:t>in the use of such a tool.</a:t>
            </a:r>
            <a:endParaRPr lang="fr-FR" dirty="0" smtClean="0"/>
          </a:p>
        </p:txBody>
      </p:sp>
    </p:spTree>
    <p:extLst>
      <p:ext uri="{BB962C8B-B14F-4D97-AF65-F5344CB8AC3E}">
        <p14:creationId xmlns:p14="http://schemas.microsoft.com/office/powerpoint/2010/main" val="271095137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1516</Words>
  <Application>Microsoft Office PowerPoint</Application>
  <PresentationFormat>Affichage à l'écran (4:3)</PresentationFormat>
  <Paragraphs>102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Gouvernance de la Blockchain Blockchain Governance</vt:lpstr>
      <vt:lpstr>Gouvernance / Governance</vt:lpstr>
      <vt:lpstr>Notion de gouvernance / Notion of governance</vt:lpstr>
      <vt:lpstr>Gouvernance et centralisme / Governance and centralism</vt:lpstr>
      <vt:lpstr>Blockchain et centralisme / Blockchain and centralism</vt:lpstr>
      <vt:lpstr>Gouvernance et transnationalisme / Governance and transnationalism </vt:lpstr>
      <vt:lpstr>Blockchain et transnationalisme / Blockchain and transnationalism</vt:lpstr>
      <vt:lpstr>Sécurité juridique, attractivité de la technologie / Legal security, technology attractivity</vt:lpstr>
      <vt:lpstr>Quelle gouvernance pour quelle blockchain?/ Which governance for which Blockchain? </vt:lpstr>
      <vt:lpstr>Blockchain fermée / Closed Blockchain</vt:lpstr>
      <vt:lpstr>Blockchain ouverte / Open Blockchain</vt:lpstr>
      <vt:lpstr>Blockchain hybride / Hybrid Blockchain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Gouvernance de la Blockchain Blockchain Governance</dc:title>
  <dc:creator>Nicolas Binctin</dc:creator>
  <cp:lastModifiedBy>Pauline Beauge-De-La-Roque</cp:lastModifiedBy>
  <cp:revision>16</cp:revision>
  <dcterms:created xsi:type="dcterms:W3CDTF">2018-05-25T07:34:55Z</dcterms:created>
  <dcterms:modified xsi:type="dcterms:W3CDTF">2018-05-28T20:19:38Z</dcterms:modified>
</cp:coreProperties>
</file>